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7" r:id="rId2"/>
    <p:sldId id="339" r:id="rId3"/>
    <p:sldId id="340" r:id="rId4"/>
    <p:sldId id="34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8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pPr/>
              <a:t>12.10.2016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smtClean="0"/>
          </a:p>
          <a:p>
            <a:pPr marL="0" indent="0" algn="ctr">
              <a:buNone/>
            </a:pPr>
            <a:r>
              <a:rPr lang="uk-UA" sz="4800" b="1" smtClean="0"/>
              <a:t>Відповідальність </a:t>
            </a:r>
            <a:r>
              <a:rPr lang="uk-UA" sz="4800" b="1"/>
              <a:t>за порушення законодавства про конфлікт інтересів</a:t>
            </a:r>
            <a:endParaRPr lang="ru-RU" sz="48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59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600" b="1" dirty="0" smtClean="0"/>
              <a:t>Відповідальність за порушення законодавства про конфлікт інтересів</a:t>
            </a:r>
            <a:endParaRPr lang="en-GB" sz="36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11188" y="1700808"/>
            <a:ext cx="8137525" cy="4536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chemeClr val="tx1"/>
                </a:solidFill>
                <a:latin typeface="Cambria" pitchFamily="18" charset="0"/>
              </a:rPr>
              <a:t>Дисциплінарна відповідальність - </a:t>
            </a:r>
            <a:r>
              <a:rPr lang="uk-UA" sz="2000" u="sng" dirty="0">
                <a:solidFill>
                  <a:schemeClr val="tx1"/>
                </a:solidFill>
                <a:latin typeface="Cambria" pitchFamily="18" charset="0"/>
              </a:rPr>
              <a:t>підстави</a:t>
            </a:r>
            <a:r>
              <a:rPr lang="uk-UA" sz="2000" dirty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solidFill>
                  <a:schemeClr val="tx1"/>
                </a:solidFill>
                <a:latin typeface="Cambria" pitchFamily="18" charset="0"/>
              </a:rPr>
              <a:t> ст. </a:t>
            </a:r>
            <a:r>
              <a:rPr lang="uk-UA" sz="2000" dirty="0" smtClean="0">
                <a:solidFill>
                  <a:schemeClr val="tx1"/>
                </a:solidFill>
                <a:latin typeface="Cambria" pitchFamily="18" charset="0"/>
              </a:rPr>
              <a:t>106 </a:t>
            </a:r>
            <a:r>
              <a:rPr lang="uk-UA" sz="2000" dirty="0">
                <a:solidFill>
                  <a:schemeClr val="tx1"/>
                </a:solidFill>
                <a:latin typeface="Cambria" pitchFamily="18" charset="0"/>
              </a:rPr>
              <a:t>ЗУ “Про судоустрій </a:t>
            </a:r>
            <a:r>
              <a:rPr lang="uk-UA" sz="2000" dirty="0" smtClean="0">
                <a:solidFill>
                  <a:schemeClr val="tx1"/>
                </a:solidFill>
                <a:latin typeface="Cambria" pitchFamily="18" charset="0"/>
              </a:rPr>
              <a:t>і </a:t>
            </a:r>
            <a:r>
              <a:rPr lang="uk-UA" sz="2000" dirty="0">
                <a:solidFill>
                  <a:schemeClr val="tx1"/>
                </a:solidFill>
                <a:latin typeface="Cambria" pitchFamily="18" charset="0"/>
              </a:rPr>
              <a:t>статус суддів”: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solidFill>
                <a:schemeClr val="tx1"/>
              </a:solidFill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000" dirty="0">
                <a:solidFill>
                  <a:schemeClr val="tx1"/>
                </a:solidFill>
                <a:latin typeface="Cambria" pitchFamily="18" charset="0"/>
              </a:rPr>
              <a:t>п.7 ч. 1 - </a:t>
            </a:r>
            <a:r>
              <a:rPr lang="uk-UA" sz="2000" dirty="0" smtClean="0">
                <a:solidFill>
                  <a:srgbClr val="0033CC"/>
                </a:solidFill>
                <a:latin typeface="Cambria" pitchFamily="18" charset="0"/>
              </a:rPr>
              <a:t>неповідомлення або несвоєчасне повідомлення Ради суддів </a:t>
            </a:r>
            <a:r>
              <a:rPr lang="uk-UA" sz="2000" dirty="0" smtClean="0">
                <a:solidFill>
                  <a:schemeClr val="tx1"/>
                </a:solidFill>
                <a:latin typeface="Cambria" pitchFamily="18" charset="0"/>
              </a:rPr>
              <a:t>України про реальний чи потенційний конфлікт інтересів судді (крім випадків, коли конфлікт інтересів урегульовується в порядку, визначеному процесуальним законом);</a:t>
            </a:r>
            <a:endParaRPr lang="uk-UA" sz="2000" dirty="0">
              <a:solidFill>
                <a:schemeClr val="tx1"/>
              </a:solidFill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000" dirty="0">
                <a:solidFill>
                  <a:schemeClr val="tx1"/>
                </a:solidFill>
                <a:latin typeface="Cambria" pitchFamily="18" charset="0"/>
              </a:rPr>
              <a:t>п. 3 ч. 1 </a:t>
            </a:r>
            <a:r>
              <a:rPr lang="uk-UA" sz="2000" dirty="0" smtClean="0">
                <a:solidFill>
                  <a:schemeClr val="tx1"/>
                </a:solidFill>
                <a:latin typeface="Cambria" pitchFamily="18" charset="0"/>
              </a:rPr>
              <a:t>– допущення суддею поведінки, що порочить звання судді або підриває авторитет правосуддя, зокрема в питаннях моралі, чесності, непідкупності, відповідності способу життя судді його статусу, дотримання інших норм суддівської етики та стандартів поведінки;</a:t>
            </a:r>
            <a:endParaRPr lang="uk-UA" sz="2000" dirty="0">
              <a:solidFill>
                <a:schemeClr val="tx1"/>
              </a:solidFill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000" dirty="0">
                <a:solidFill>
                  <a:schemeClr val="tx1"/>
                </a:solidFill>
                <a:latin typeface="Cambria" pitchFamily="18" charset="0"/>
              </a:rPr>
              <a:t> пп. д п. 1 ч. 1 – </a:t>
            </a:r>
            <a:r>
              <a:rPr lang="uk-UA" sz="2000" dirty="0">
                <a:solidFill>
                  <a:srgbClr val="0033CC"/>
                </a:solidFill>
                <a:latin typeface="Cambria" pitchFamily="18" charset="0"/>
              </a:rPr>
              <a:t>порушення правил щодо відводу (</a:t>
            </a:r>
            <a:r>
              <a:rPr lang="uk-UA" sz="2000" dirty="0">
                <a:solidFill>
                  <a:srgbClr val="0070C0"/>
                </a:solidFill>
                <a:latin typeface="Cambria" pitchFamily="18" charset="0"/>
              </a:rPr>
              <a:t>самовідводу</a:t>
            </a:r>
            <a:r>
              <a:rPr lang="uk-UA" sz="2000" dirty="0" smtClean="0">
                <a:solidFill>
                  <a:srgbClr val="0070C0"/>
                </a:solidFill>
                <a:latin typeface="Cambria" pitchFamily="18" charset="0"/>
              </a:rPr>
              <a:t>).</a:t>
            </a:r>
            <a:endParaRPr lang="uk-UA" sz="2000" dirty="0">
              <a:solidFill>
                <a:srgbClr val="0070C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89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188" y="188640"/>
            <a:ext cx="8229600" cy="100833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000" b="1" dirty="0" smtClean="0"/>
              <a:t>Відповідальність за порушення законодавства про конфлікт </a:t>
            </a:r>
            <a:r>
              <a:rPr lang="uk-UA" b="1" dirty="0" smtClean="0"/>
              <a:t>інтересів</a:t>
            </a:r>
            <a:endParaRPr lang="en-GB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11560" y="1412776"/>
            <a:ext cx="8208962" cy="51848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u="sng" dirty="0">
                <a:solidFill>
                  <a:schemeClr val="tx1"/>
                </a:solidFill>
                <a:latin typeface="Cambria" pitchFamily="18" charset="0"/>
              </a:rPr>
              <a:t>Дисциплінарні стягнення </a:t>
            </a:r>
            <a:endParaRPr lang="uk-UA" sz="2800" b="1" u="sng" dirty="0" smtClean="0">
              <a:solidFill>
                <a:schemeClr val="tx1"/>
              </a:solidFill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600" dirty="0" smtClean="0">
                <a:solidFill>
                  <a:schemeClr val="tx1"/>
                </a:solidFill>
                <a:latin typeface="Cambria" pitchFamily="18" charset="0"/>
              </a:rPr>
              <a:t>(</a:t>
            </a:r>
            <a:r>
              <a:rPr lang="uk-UA" sz="2600" dirty="0">
                <a:solidFill>
                  <a:schemeClr val="tx1"/>
                </a:solidFill>
                <a:latin typeface="Cambria" pitchFamily="18" charset="0"/>
              </a:rPr>
              <a:t>ст. </a:t>
            </a:r>
            <a:r>
              <a:rPr lang="uk-UA" sz="2600" dirty="0" smtClean="0">
                <a:solidFill>
                  <a:schemeClr val="tx1"/>
                </a:solidFill>
                <a:latin typeface="Cambria" pitchFamily="18" charset="0"/>
              </a:rPr>
              <a:t>109 </a:t>
            </a:r>
            <a:r>
              <a:rPr lang="uk-UA" sz="2600" dirty="0">
                <a:solidFill>
                  <a:schemeClr val="tx1"/>
                </a:solidFill>
                <a:latin typeface="Cambria" pitchFamily="18" charset="0"/>
              </a:rPr>
              <a:t>ЗУ “Про судоустрій </a:t>
            </a:r>
            <a:r>
              <a:rPr lang="uk-UA" sz="2600" dirty="0" smtClean="0">
                <a:solidFill>
                  <a:schemeClr val="tx1"/>
                </a:solidFill>
                <a:latin typeface="Cambria" pitchFamily="18" charset="0"/>
              </a:rPr>
              <a:t>і</a:t>
            </a:r>
            <a:r>
              <a:rPr lang="uk-UA" sz="26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uk-UA" sz="2600" dirty="0">
                <a:solidFill>
                  <a:schemeClr val="tx1"/>
                </a:solidFill>
                <a:latin typeface="Cambria" pitchFamily="18" charset="0"/>
              </a:rPr>
              <a:t>статус суддів”):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>
                <a:solidFill>
                  <a:schemeClr val="tx1"/>
                </a:solidFill>
                <a:latin typeface="Cambria" pitchFamily="18" charset="0"/>
              </a:rPr>
              <a:t>попередження; </a:t>
            </a:r>
            <a:endParaRPr lang="uk-UA" sz="2600" dirty="0" smtClean="0">
              <a:solidFill>
                <a:schemeClr val="tx1"/>
              </a:solidFill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>
                <a:solidFill>
                  <a:schemeClr val="tx1"/>
                </a:solidFill>
                <a:latin typeface="Cambria" pitchFamily="18" charset="0"/>
              </a:rPr>
              <a:t>догана </a:t>
            </a:r>
            <a:r>
              <a:rPr lang="uk-UA" sz="2600" dirty="0">
                <a:solidFill>
                  <a:schemeClr val="tx1"/>
                </a:solidFill>
                <a:latin typeface="Cambria" pitchFamily="18" charset="0"/>
              </a:rPr>
              <a:t>та сувора догана </a:t>
            </a:r>
            <a:r>
              <a:rPr lang="uk-UA" sz="2600" dirty="0" smtClean="0">
                <a:solidFill>
                  <a:schemeClr val="tx1"/>
                </a:solidFill>
                <a:latin typeface="Cambria" pitchFamily="18" charset="0"/>
              </a:rPr>
              <a:t>(</a:t>
            </a:r>
            <a:r>
              <a:rPr lang="uk-UA" sz="2600" dirty="0" smtClean="0">
                <a:latin typeface="Cambria" pitchFamily="18" charset="0"/>
              </a:rPr>
              <a:t>з позбавленням права на отримання доплат до посадового окладу протягом 1 та 3 місяців);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>
                <a:latin typeface="Cambria" pitchFamily="18" charset="0"/>
              </a:rPr>
              <a:t>п</a:t>
            </a:r>
            <a:r>
              <a:rPr lang="uk-UA" sz="2600" dirty="0" smtClean="0">
                <a:latin typeface="Cambria" pitchFamily="18" charset="0"/>
              </a:rPr>
              <a:t>одання про </a:t>
            </a:r>
            <a:r>
              <a:rPr lang="uk-UA" sz="2600" dirty="0" smtClean="0">
                <a:latin typeface="Cambria" pitchFamily="18" charset="0"/>
              </a:rPr>
              <a:t>тимчасове відсторонення від здійснення </a:t>
            </a:r>
            <a:r>
              <a:rPr lang="uk-UA" sz="2600" dirty="0" smtClean="0">
                <a:latin typeface="Cambria" pitchFamily="18" charset="0"/>
              </a:rPr>
              <a:t>правосуддя з позбавленням права на отримання доплат до посадового окладу </a:t>
            </a:r>
            <a:r>
              <a:rPr lang="uk-UA" sz="2600" dirty="0" smtClean="0">
                <a:latin typeface="Cambria" pitchFamily="18" charset="0"/>
              </a:rPr>
              <a:t> та направленням до НШСУ; </a:t>
            </a:r>
            <a:endParaRPr lang="uk-UA" sz="2600" dirty="0" smtClean="0"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>
                <a:latin typeface="Cambria" pitchFamily="18" charset="0"/>
              </a:rPr>
              <a:t>подання </a:t>
            </a:r>
            <a:r>
              <a:rPr lang="uk-UA" sz="2600" dirty="0" smtClean="0">
                <a:latin typeface="Cambria" pitchFamily="18" charset="0"/>
              </a:rPr>
              <a:t>про переведення до суду нижчого рівня; </a:t>
            </a:r>
            <a:endParaRPr lang="uk-UA" sz="2600" dirty="0" smtClean="0"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>
                <a:latin typeface="Cambria" pitchFamily="18" charset="0"/>
              </a:rPr>
              <a:t>подання </a:t>
            </a:r>
            <a:r>
              <a:rPr lang="uk-UA" sz="2600" dirty="0" smtClean="0">
                <a:latin typeface="Cambria" pitchFamily="18" charset="0"/>
              </a:rPr>
              <a:t>про звільнення судді з посади.</a:t>
            </a:r>
            <a:endParaRPr lang="uk-UA" sz="2600" i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1515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600" b="1" dirty="0" smtClean="0"/>
              <a:t>Відповідальність за порушення законодавства про конфлікт інтересів</a:t>
            </a:r>
            <a:endParaRPr lang="en-GB" sz="36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323528" y="1772816"/>
            <a:ext cx="8496622" cy="44644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800" u="sng" smtClean="0">
              <a:solidFill>
                <a:schemeClr val="tx1"/>
              </a:solidFill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u="sng" smtClean="0">
                <a:solidFill>
                  <a:schemeClr val="tx1"/>
                </a:solidFill>
                <a:latin typeface="Cambria" pitchFamily="18" charset="0"/>
              </a:rPr>
              <a:t>Адміністративна </a:t>
            </a:r>
            <a:r>
              <a:rPr lang="uk-UA" sz="2000" u="sng" dirty="0">
                <a:solidFill>
                  <a:schemeClr val="tx1"/>
                </a:solidFill>
                <a:latin typeface="Cambria" pitchFamily="18" charset="0"/>
              </a:rPr>
              <a:t>відповідальність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800" b="1" smtClean="0"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mtClean="0">
                <a:latin typeface="Cambria" pitchFamily="18" charset="0"/>
              </a:rPr>
              <a:t>Стаття </a:t>
            </a:r>
            <a:r>
              <a:rPr lang="ru-RU" sz="2000" b="1" dirty="0">
                <a:latin typeface="Cambria" pitchFamily="18" charset="0"/>
              </a:rPr>
              <a:t>172</a:t>
            </a:r>
            <a:r>
              <a:rPr lang="ru-RU" sz="2000" b="1" baseline="30000" dirty="0">
                <a:latin typeface="Cambria" pitchFamily="18" charset="0"/>
              </a:rPr>
              <a:t>-7</a:t>
            </a:r>
            <a:r>
              <a:rPr lang="ru-RU" sz="2000" b="1" dirty="0">
                <a:latin typeface="Cambria" pitchFamily="18" charset="0"/>
              </a:rPr>
              <a:t> КУпАП -Порушення вимог щодо запобігання та врегулювання конфлікту інтересів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800" smtClean="0">
              <a:latin typeface="Cambria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smtClean="0">
                <a:latin typeface="Cambria" pitchFamily="18" charset="0"/>
              </a:rPr>
              <a:t>Неповідомлення </a:t>
            </a:r>
            <a:r>
              <a:rPr lang="ru-RU" sz="2000" dirty="0">
                <a:latin typeface="Cambria" pitchFamily="18" charset="0"/>
              </a:rPr>
              <a:t>особою у встановлених законом випадках та порядку про наявність у неї реального </a:t>
            </a:r>
            <a:r>
              <a:rPr lang="ru-RU" sz="2000">
                <a:latin typeface="Cambria" pitchFamily="18" charset="0"/>
              </a:rPr>
              <a:t>конфлікту </a:t>
            </a:r>
            <a:r>
              <a:rPr lang="ru-RU" sz="2000" smtClean="0">
                <a:latin typeface="Cambria" pitchFamily="18" charset="0"/>
              </a:rPr>
              <a:t>інтересів.</a:t>
            </a:r>
            <a:r>
              <a:rPr lang="ru-RU" smtClean="0">
                <a:latin typeface="Cambria" pitchFamily="18" charset="0"/>
              </a:rPr>
              <a:t> </a:t>
            </a:r>
            <a:endParaRPr lang="ru-RU" dirty="0"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Cambria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ru-RU" sz="2000" dirty="0">
                <a:latin typeface="Cambria" pitchFamily="18" charset="0"/>
              </a:rPr>
              <a:t>Вчинення дій чи прийняття рішень в умовах реального </a:t>
            </a:r>
            <a:r>
              <a:rPr lang="ru-RU" sz="2000">
                <a:latin typeface="Cambria" pitchFamily="18" charset="0"/>
              </a:rPr>
              <a:t>конфлікту </a:t>
            </a:r>
            <a:r>
              <a:rPr lang="ru-RU" sz="2000" smtClean="0">
                <a:latin typeface="Cambria" pitchFamily="18" charset="0"/>
              </a:rPr>
              <a:t>інтересів.</a:t>
            </a:r>
            <a:endParaRPr lang="en-GB" sz="1000" dirty="0">
              <a:latin typeface="Cambria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endParaRPr lang="ru-RU" sz="1000" smtClean="0">
              <a:latin typeface="Cambria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ru-RU" sz="2000" smtClean="0">
                <a:latin typeface="Cambria" pitchFamily="18" charset="0"/>
              </a:rPr>
              <a:t>Дії</a:t>
            </a:r>
            <a:r>
              <a:rPr lang="ru-RU" sz="2000" dirty="0">
                <a:latin typeface="Cambria" pitchFamily="18" charset="0"/>
              </a:rPr>
              <a:t>, передбачені частиною першою або другою, вчинені особою, яку протягом року було піддано адміністративному стягненню за такі </a:t>
            </a:r>
            <a:r>
              <a:rPr lang="ru-RU" sz="2000">
                <a:latin typeface="Cambria" pitchFamily="18" charset="0"/>
              </a:rPr>
              <a:t>ж </a:t>
            </a:r>
            <a:r>
              <a:rPr lang="ru-RU" sz="2000" smtClean="0">
                <a:latin typeface="Cambria" pitchFamily="18" charset="0"/>
              </a:rPr>
              <a:t>порушення.</a:t>
            </a:r>
            <a:endParaRPr lang="ru-RU" sz="2000" dirty="0">
              <a:latin typeface="Cambria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i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6849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1518</TotalTime>
  <Words>283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  Національна школа суддів України        </vt:lpstr>
      <vt:lpstr>Відповідальність за порушення законодавства про конфлікт інтересів</vt:lpstr>
      <vt:lpstr>Відповідальність за порушення законодавства про конфлікт інтересів</vt:lpstr>
      <vt:lpstr>Відповідальність за порушення законодавства про конфлікт інтересів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WiZaRd</cp:lastModifiedBy>
  <cp:revision>94</cp:revision>
  <dcterms:modified xsi:type="dcterms:W3CDTF">2016-10-12T11:06:02Z</dcterms:modified>
</cp:coreProperties>
</file>